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10" r:id="rId5"/>
  </p:sldMasterIdLst>
  <p:notesMasterIdLst>
    <p:notesMasterId r:id="rId30"/>
  </p:notesMasterIdLst>
  <p:handoutMasterIdLst>
    <p:handoutMasterId r:id="rId31"/>
  </p:handoutMasterIdLst>
  <p:sldIdLst>
    <p:sldId id="432" r:id="rId6"/>
    <p:sldId id="433" r:id="rId7"/>
    <p:sldId id="434" r:id="rId8"/>
    <p:sldId id="435" r:id="rId9"/>
    <p:sldId id="440" r:id="rId10"/>
    <p:sldId id="436" r:id="rId11"/>
    <p:sldId id="437" r:id="rId12"/>
    <p:sldId id="438" r:id="rId13"/>
    <p:sldId id="439" r:id="rId14"/>
    <p:sldId id="471" r:id="rId15"/>
    <p:sldId id="441" r:id="rId16"/>
    <p:sldId id="463" r:id="rId17"/>
    <p:sldId id="443" r:id="rId18"/>
    <p:sldId id="466" r:id="rId19"/>
    <p:sldId id="469" r:id="rId20"/>
    <p:sldId id="445" r:id="rId21"/>
    <p:sldId id="447" r:id="rId22"/>
    <p:sldId id="467" r:id="rId23"/>
    <p:sldId id="470" r:id="rId24"/>
    <p:sldId id="449" r:id="rId25"/>
    <p:sldId id="468" r:id="rId26"/>
    <p:sldId id="454" r:id="rId27"/>
    <p:sldId id="472" r:id="rId28"/>
    <p:sldId id="303" r:id="rId29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resa Dorsey" initials="TD" lastIdx="1" clrIdx="0"/>
  <p:cmAuthor id="7" name="Aaron Capece" initials="AC" lastIdx="4" clrIdx="7">
    <p:extLst>
      <p:ext uri="{19B8F6BF-5375-455C-9EA6-DF929625EA0E}">
        <p15:presenceInfo xmlns:p15="http://schemas.microsoft.com/office/powerpoint/2012/main" userId="S-1-5-21-1244020187-519449412-911163043-25852" providerId="AD"/>
      </p:ext>
    </p:extLst>
  </p:cmAuthor>
  <p:cmAuthor id="1" name="John Storey" initials="JS" lastIdx="10" clrIdx="1">
    <p:extLst>
      <p:ext uri="{19B8F6BF-5375-455C-9EA6-DF929625EA0E}">
        <p15:presenceInfo xmlns:p15="http://schemas.microsoft.com/office/powerpoint/2012/main" userId="John Storey" providerId="None"/>
      </p:ext>
    </p:extLst>
  </p:cmAuthor>
  <p:cmAuthor id="2" name="Sarah Senseman" initials="SS" lastIdx="1" clrIdx="2">
    <p:extLst>
      <p:ext uri="{19B8F6BF-5375-455C-9EA6-DF929625EA0E}">
        <p15:presenceInfo xmlns:p15="http://schemas.microsoft.com/office/powerpoint/2012/main" userId="Sarah Senseman" providerId="None"/>
      </p:ext>
    </p:extLst>
  </p:cmAuthor>
  <p:cmAuthor id="3" name="Andrea Fendt" initials="AF" lastIdx="3" clrIdx="3">
    <p:extLst/>
  </p:cmAuthor>
  <p:cmAuthor id="4" name="Kelli" initials="K" lastIdx="4" clrIdx="4">
    <p:extLst>
      <p:ext uri="{19B8F6BF-5375-455C-9EA6-DF929625EA0E}">
        <p15:presenceInfo xmlns:p15="http://schemas.microsoft.com/office/powerpoint/2012/main" userId="Kelli" providerId="None"/>
      </p:ext>
    </p:extLst>
  </p:cmAuthor>
  <p:cmAuthor id="5" name="Jason Zaborski" initials="JZ" lastIdx="9" clrIdx="5">
    <p:extLst>
      <p:ext uri="{19B8F6BF-5375-455C-9EA6-DF929625EA0E}">
        <p15:presenceInfo xmlns:p15="http://schemas.microsoft.com/office/powerpoint/2012/main" userId="S-1-5-21-2541834239-903721474-3746238879-1203" providerId="AD"/>
      </p:ext>
    </p:extLst>
  </p:cmAuthor>
  <p:cmAuthor id="6" name="Jenna Peters" initials="JP" lastIdx="9" clrIdx="6">
    <p:extLst>
      <p:ext uri="{19B8F6BF-5375-455C-9EA6-DF929625EA0E}">
        <p15:presenceInfo xmlns:p15="http://schemas.microsoft.com/office/powerpoint/2012/main" userId="S-1-5-21-1244020187-519449412-911163043-91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B8"/>
    <a:srgbClr val="060000"/>
    <a:srgbClr val="040000"/>
    <a:srgbClr val="333333"/>
    <a:srgbClr val="CC0033"/>
    <a:srgbClr val="E0E0E0"/>
    <a:srgbClr val="999999"/>
    <a:srgbClr val="006699"/>
    <a:srgbClr val="0033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96370" autoAdjust="0"/>
  </p:normalViewPr>
  <p:slideViewPr>
    <p:cSldViewPr>
      <p:cViewPr varScale="1">
        <p:scale>
          <a:sx n="49" d="100"/>
          <a:sy n="49" d="100"/>
        </p:scale>
        <p:origin x="1397" y="53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28" y="10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13165" cy="4630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62" tIns="46231" rIns="92462" bIns="4623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910" y="0"/>
            <a:ext cx="3013165" cy="4630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62" tIns="46231" rIns="92462" bIns="4623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3012"/>
            <a:ext cx="3013165" cy="4630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62" tIns="46231" rIns="92462" bIns="4623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910" y="8773012"/>
            <a:ext cx="3013165" cy="4630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62" tIns="46231" rIns="92462" bIns="4623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B272373E-C7C5-4186-8B3F-B030A4C3A8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61406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89601" cy="4504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900" tIns="44950" rIns="89900" bIns="44950" numCol="1" anchor="t" anchorCtr="0" compatLnSpc="1">
            <a:prstTxWarp prst="textNoShape">
              <a:avLst/>
            </a:prstTxWarp>
          </a:bodyPr>
          <a:lstStyle>
            <a:lvl1pPr defTabSz="900237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0475" y="1"/>
            <a:ext cx="2989600" cy="4504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900" tIns="44950" rIns="89900" bIns="44950" numCol="1" anchor="t" anchorCtr="0" compatLnSpc="1">
            <a:prstTxWarp prst="textNoShape">
              <a:avLst/>
            </a:prstTxWarp>
          </a:bodyPr>
          <a:lstStyle>
            <a:lvl1pPr algn="r" defTabSz="900237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2850" y="676275"/>
            <a:ext cx="4600575" cy="3451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7038" y="4353430"/>
            <a:ext cx="5156000" cy="4205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900" tIns="44950" rIns="89900" bIns="449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82462"/>
            <a:ext cx="2989601" cy="4520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900" tIns="44950" rIns="89900" bIns="44950" numCol="1" anchor="b" anchorCtr="0" compatLnSpc="1">
            <a:prstTxWarp prst="textNoShape">
              <a:avLst/>
            </a:prstTxWarp>
          </a:bodyPr>
          <a:lstStyle>
            <a:lvl1pPr defTabSz="900237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0475" y="8782462"/>
            <a:ext cx="2989600" cy="4520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900" tIns="44950" rIns="89900" bIns="44950" numCol="1" anchor="b" anchorCtr="0" compatLnSpc="1">
            <a:prstTxWarp prst="textNoShape">
              <a:avLst/>
            </a:prstTxWarp>
          </a:bodyPr>
          <a:lstStyle>
            <a:lvl1pPr algn="r" defTabSz="900237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211D0970-2AF7-4293-8C22-1F65343DA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9956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333333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333333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333333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333333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333333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031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84FED-3F94-4C44-A9A4-BE018A5079C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257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30EB52-EACC-4E8F-A846-2E5A47C5A66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959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88C58B-5C2E-457E-886C-CA34362485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692150"/>
            <a:ext cx="4614862" cy="34607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3088"/>
            <a:ext cx="5130800" cy="422910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228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9A1185-FB67-44F5-8F65-06534C7A400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692150"/>
            <a:ext cx="4614862" cy="34607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3088"/>
            <a:ext cx="5130800" cy="422910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293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67126D-E807-4B85-B2E7-8A02550CD00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692150"/>
            <a:ext cx="4614862" cy="346075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3088"/>
            <a:ext cx="5130800" cy="422910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362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C4E70A-D16F-4D98-B10F-284BF953987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692150"/>
            <a:ext cx="4614862" cy="34607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3088"/>
            <a:ext cx="5130800" cy="4229100"/>
          </a:xfrm>
          <a:noFill/>
          <a:ln/>
        </p:spPr>
        <p:txBody>
          <a:bodyPr/>
          <a:lstStyle/>
          <a:p>
            <a:pPr eaLnBrk="1" hangingPunct="1"/>
            <a:r>
              <a:rPr lang="en-US" dirty="0"/>
              <a:t>Facilitators: Provide an example.</a:t>
            </a:r>
          </a:p>
        </p:txBody>
      </p:sp>
    </p:spTree>
    <p:extLst>
      <p:ext uri="{BB962C8B-B14F-4D97-AF65-F5344CB8AC3E}">
        <p14:creationId xmlns:p14="http://schemas.microsoft.com/office/powerpoint/2010/main" val="2777504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67126D-E807-4B85-B2E7-8A02550CD00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692150"/>
            <a:ext cx="4614862" cy="346075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3088"/>
            <a:ext cx="5130800" cy="422910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017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67126D-E807-4B85-B2E7-8A02550CD00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692150"/>
            <a:ext cx="4614862" cy="346075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3088"/>
            <a:ext cx="5130800" cy="422910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803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52552A-88FF-4DDF-A220-4E90208314B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692150"/>
            <a:ext cx="4614862" cy="346075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3088"/>
            <a:ext cx="5130800" cy="422910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717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1" y="228600"/>
            <a:ext cx="7696200" cy="121920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57200" y="1371600"/>
            <a:ext cx="7726680" cy="3886200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7915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FF13A9-1037-4D5A-A349-B944681F0E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37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8"/>
          <p:cNvSpPr>
            <a:spLocks noChangeArrowheads="1"/>
          </p:cNvSpPr>
          <p:nvPr/>
        </p:nvSpPr>
        <p:spPr bwMode="auto">
          <a:xfrm>
            <a:off x="68580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fld id="{6C4CF8C5-4264-4123-A5F2-578D09F568A2}" type="slidenum">
              <a:rPr lang="en-US" sz="1400">
                <a:solidFill>
                  <a:srgbClr val="003366"/>
                </a:solidFill>
                <a:latin typeface="+mj-lt"/>
              </a:rPr>
              <a:pPr algn="r" eaLnBrk="1" hangingPunct="1">
                <a:defRPr/>
              </a:pPr>
              <a:t>‹#›</a:t>
            </a:fld>
            <a:endParaRPr lang="en-US" sz="1400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5410200" y="6013451"/>
            <a:ext cx="3429000" cy="65246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sz="1600" dirty="0">
                <a:solidFill>
                  <a:srgbClr val="0050B8"/>
                </a:solidFill>
                <a:latin typeface="+mj-lt"/>
                <a:ea typeface="MS PGothic" pitchFamily="34" charset="-128"/>
              </a:rPr>
              <a:t>U.S.</a:t>
            </a:r>
            <a:r>
              <a:rPr lang="en-US" sz="1600" baseline="0" dirty="0">
                <a:solidFill>
                  <a:srgbClr val="0050B8"/>
                </a:solidFill>
                <a:latin typeface="+mj-lt"/>
                <a:ea typeface="MS PGothic" pitchFamily="34" charset="-128"/>
              </a:rPr>
              <a:t> Environmental Protection Agency </a:t>
            </a:r>
            <a:endParaRPr lang="en-US" sz="1600" dirty="0">
              <a:solidFill>
                <a:srgbClr val="0050B8"/>
              </a:solidFill>
              <a:latin typeface="+mj-lt"/>
              <a:ea typeface="MS PGothic" pitchFamily="34" charset="-128"/>
            </a:endParaRP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sz="1600" dirty="0">
                <a:solidFill>
                  <a:srgbClr val="0050B8"/>
                </a:solidFill>
                <a:latin typeface="+mj-lt"/>
                <a:ea typeface="MS PGothic" pitchFamily="34" charset="-128"/>
              </a:rPr>
              <a:t>Water Security</a:t>
            </a:r>
            <a:r>
              <a:rPr lang="en-US" sz="1600" baseline="0" dirty="0">
                <a:solidFill>
                  <a:srgbClr val="0050B8"/>
                </a:solidFill>
                <a:latin typeface="+mj-lt"/>
                <a:ea typeface="MS PGothic" pitchFamily="34" charset="-128"/>
              </a:rPr>
              <a:t> Division </a:t>
            </a:r>
            <a:endParaRPr lang="en-US" sz="1600" dirty="0">
              <a:solidFill>
                <a:srgbClr val="0050B8"/>
              </a:solidFill>
              <a:latin typeface="+mj-lt"/>
              <a:ea typeface="MS PGothic" pitchFamily="34" charset="-128"/>
            </a:endParaRPr>
          </a:p>
        </p:txBody>
      </p:sp>
      <p:cxnSp>
        <p:nvCxnSpPr>
          <p:cNvPr id="1029" name="Straight Connector 2"/>
          <p:cNvCxnSpPr>
            <a:cxnSpLocks noChangeShapeType="1"/>
          </p:cNvCxnSpPr>
          <p:nvPr/>
        </p:nvCxnSpPr>
        <p:spPr bwMode="auto">
          <a:xfrm>
            <a:off x="5562600" y="6324600"/>
            <a:ext cx="3124200" cy="0"/>
          </a:xfrm>
          <a:prstGeom prst="line">
            <a:avLst/>
          </a:prstGeom>
          <a:noFill/>
          <a:ln w="12700" algn="ctr">
            <a:solidFill>
              <a:srgbClr val="CC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3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457200" y="6072187"/>
            <a:ext cx="17526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227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9" r:id="rId2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50B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18" charset="0"/>
        </a:defRPr>
      </a:lvl9pPr>
    </p:titleStyle>
    <p:bodyStyle>
      <a:lvl1pPr marL="233363" indent="-233363" algn="l" rtl="0" eaLnBrk="1" fontAlgn="base" hangingPunct="1">
        <a:spcBef>
          <a:spcPct val="6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200">
          <a:solidFill>
            <a:srgbClr val="040000"/>
          </a:solidFill>
          <a:latin typeface="+mn-lt"/>
          <a:ea typeface="+mn-ea"/>
          <a:cs typeface="+mn-cs"/>
        </a:defRPr>
      </a:lvl1pPr>
      <a:lvl2pPr marL="628650" indent="-280988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Arial" panose="020B0604020202020204" pitchFamily="34" charset="0"/>
        <a:buChar char="−"/>
        <a:defRPr sz="2000">
          <a:solidFill>
            <a:srgbClr val="040000"/>
          </a:solidFill>
          <a:latin typeface="+mn-lt"/>
        </a:defRPr>
      </a:lvl2pPr>
      <a:lvl3pPr marL="973138" indent="-2857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1800">
          <a:solidFill>
            <a:srgbClr val="040000"/>
          </a:solidFill>
          <a:latin typeface="+mn-lt"/>
        </a:defRPr>
      </a:lvl3pPr>
      <a:lvl4pPr marL="1258888" indent="-231775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Arial" panose="020B0604020202020204" pitchFamily="34" charset="0"/>
        <a:buChar char="•"/>
        <a:defRPr sz="1700">
          <a:solidFill>
            <a:srgbClr val="040000"/>
          </a:solidFill>
          <a:latin typeface="+mn-lt"/>
        </a:defRPr>
      </a:lvl4pPr>
      <a:lvl5pPr marL="1601788" indent="-284163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1700">
          <a:solidFill>
            <a:srgbClr val="040000"/>
          </a:solidFill>
          <a:latin typeface="+mn-lt"/>
        </a:defRPr>
      </a:lvl5pPr>
      <a:lvl6pPr marL="20558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6pPr>
      <a:lvl7pPr marL="25130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7pPr>
      <a:lvl8pPr marL="29702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8pPr>
      <a:lvl9pPr marL="34274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4297096"/>
            <a:ext cx="6172199" cy="128045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Wyoming Water Emergency Response Exercise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1" y="5577548"/>
            <a:ext cx="2976879" cy="109947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Exercise Briefing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September 26,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2" y="156645"/>
            <a:ext cx="8305798" cy="4144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Image result for epa logo transparent background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173" y="5836773"/>
            <a:ext cx="1865827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022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Stakeholder Presentations</a:t>
            </a:r>
          </a:p>
        </p:txBody>
      </p:sp>
    </p:spTree>
    <p:extLst>
      <p:ext uri="{BB962C8B-B14F-4D97-AF65-F5344CB8AC3E}">
        <p14:creationId xmlns:p14="http://schemas.microsoft.com/office/powerpoint/2010/main" val="1027876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792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Module 1 Overview: Initial Incident (1/2)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457200" y="1025526"/>
            <a:ext cx="6400800" cy="422274"/>
          </a:xfrm>
          <a:prstGeom prst="rect">
            <a:avLst/>
          </a:prstGeom>
        </p:spPr>
        <p:txBody>
          <a:bodyPr/>
          <a:lstStyle/>
          <a:p>
            <a:pPr marL="228600" indent="-228600" eaLnBrk="0" hangingPunct="0">
              <a:spcBef>
                <a:spcPct val="20000"/>
              </a:spcBef>
              <a:buClr>
                <a:srgbClr val="333333"/>
              </a:buClr>
              <a:defRPr/>
            </a:pPr>
            <a:r>
              <a:rPr lang="en-US" sz="2200" kern="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Tuesday, June 12, 2018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 bwMode="auto">
          <a:xfrm>
            <a:off x="457200" y="1447800"/>
            <a:ext cx="8077200" cy="449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dirty="0"/>
              <a:t>Radar indicates a large storm system forming in southeastern Idaho is depositing significant amounts of rain as it moves northeast at about 40 mph</a:t>
            </a:r>
          </a:p>
          <a:p>
            <a:pPr>
              <a:spcAft>
                <a:spcPts val="300"/>
              </a:spcAft>
            </a:pPr>
            <a:r>
              <a:rPr lang="en-US" dirty="0"/>
              <a:t>Forecasts indicate that the system may produce severe storms in eastern Idaho, Utah, and Wyoming</a:t>
            </a:r>
          </a:p>
          <a:p>
            <a:pPr>
              <a:spcAft>
                <a:spcPts val="300"/>
              </a:spcAft>
            </a:pPr>
            <a:r>
              <a:rPr lang="en-US" dirty="0"/>
              <a:t>Rain begins to fall in parts of western Wyoming around 1:00 PM on Tuesday, June 12</a:t>
            </a:r>
          </a:p>
          <a:p>
            <a:pPr>
              <a:spcAft>
                <a:spcPts val="300"/>
              </a:spcAft>
            </a:pPr>
            <a:r>
              <a:rPr lang="en-US" dirty="0"/>
              <a:t>At 3:00 PM, the National Weather Service (NWS) issues a Severe Thunderstorm Watch for a large portion of western Wyoming including Teton, Lincoln, Sublette, Fremont, and Sweetwater counties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56093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868362"/>
          </a:xfrm>
        </p:spPr>
        <p:txBody>
          <a:bodyPr>
            <a:normAutofit fontScale="90000"/>
          </a:bodyPr>
          <a:lstStyle/>
          <a:p>
            <a:r>
              <a:rPr lang="en-US" dirty="0"/>
              <a:t>Module 1 Overview: Initial Incident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6408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The NWS issues a Severe Thunderstorm Warning for Teton, Lincoln, Sublette, and Fremont counties at 7:45 PM</a:t>
            </a:r>
          </a:p>
          <a:p>
            <a:pPr>
              <a:spcAft>
                <a:spcPts val="600"/>
              </a:spcAft>
            </a:pPr>
            <a:r>
              <a:rPr lang="en-US" dirty="0"/>
              <a:t>Wind gusts up to 70 mph, hail measuring 1.5 inches in diameter, frequent lightning, and heavy rains are associated with the storm</a:t>
            </a:r>
          </a:p>
          <a:p>
            <a:pPr>
              <a:spcAft>
                <a:spcPts val="600"/>
              </a:spcAft>
            </a:pPr>
            <a:r>
              <a:rPr lang="en-US" dirty="0"/>
              <a:t>Warnings indicate that most damage will be caused by cloud-to-ground lightning and flash flooding</a:t>
            </a:r>
          </a:p>
          <a:p>
            <a:pPr>
              <a:spcAft>
                <a:spcPts val="600"/>
              </a:spcAft>
            </a:pPr>
            <a:r>
              <a:rPr lang="en-US" dirty="0"/>
              <a:t>Widespread damage is expected to roads, vehicles, homes, and utilities</a:t>
            </a:r>
          </a:p>
        </p:txBody>
      </p:sp>
    </p:spTree>
    <p:extLst>
      <p:ext uri="{BB962C8B-B14F-4D97-AF65-F5344CB8AC3E}">
        <p14:creationId xmlns:p14="http://schemas.microsoft.com/office/powerpoint/2010/main" val="632553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dirty="0"/>
              <a:t>Module 1: Initial Impact</a:t>
            </a:r>
          </a:p>
        </p:txBody>
      </p:sp>
      <p:sp>
        <p:nvSpPr>
          <p:cNvPr id="16388" name="Content Placeholder 4"/>
          <p:cNvSpPr>
            <a:spLocks noGrp="1"/>
          </p:cNvSpPr>
          <p:nvPr>
            <p:ph idx="1"/>
          </p:nvPr>
        </p:nvSpPr>
        <p:spPr bwMode="auto">
          <a:xfrm>
            <a:off x="457200" y="1066800"/>
            <a:ext cx="8153400" cy="472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300"/>
              </a:spcAft>
            </a:pPr>
            <a:r>
              <a:rPr lang="en-US" dirty="0"/>
              <a:t>The thunderstorm moves into northern Lincoln and southern Teton counties at 8:10 PM</a:t>
            </a:r>
          </a:p>
          <a:p>
            <a:pPr>
              <a:spcAft>
                <a:spcPts val="300"/>
              </a:spcAft>
            </a:pPr>
            <a:r>
              <a:rPr lang="en-US" dirty="0"/>
              <a:t>There are reports of sporadic power outages and downed power lines in several locations across the county</a:t>
            </a:r>
          </a:p>
          <a:p>
            <a:pPr>
              <a:spcAft>
                <a:spcPts val="300"/>
              </a:spcAft>
            </a:pPr>
            <a:r>
              <a:rPr lang="en-US" dirty="0"/>
              <a:t>In Jackson, lightning strikes a cell phone tower causing outages throughout the area</a:t>
            </a:r>
          </a:p>
          <a:p>
            <a:pPr>
              <a:spcAft>
                <a:spcPts val="300"/>
              </a:spcAft>
            </a:pPr>
            <a:r>
              <a:rPr lang="en-US" dirty="0"/>
              <a:t>Flash floods are reported in the towns of Daniel, Cora, and Pineland</a:t>
            </a:r>
          </a:p>
          <a:p>
            <a:pPr>
              <a:spcAft>
                <a:spcPts val="300"/>
              </a:spcAft>
            </a:pPr>
            <a:r>
              <a:rPr lang="en-US" dirty="0"/>
              <a:t>Thunderstorms begin to dissipate around 9:15 PM as the storm moves east towards Sublette County</a:t>
            </a:r>
          </a:p>
          <a:p>
            <a:pPr>
              <a:spcAft>
                <a:spcPts val="300"/>
              </a:spcAft>
            </a:pPr>
            <a:r>
              <a:rPr lang="en-US" dirty="0"/>
              <a:t>Heavy rain continues and forecasts indicate additional severe thunderstorms are likely to occur in the area</a:t>
            </a:r>
          </a:p>
        </p:txBody>
      </p:sp>
    </p:spTree>
    <p:extLst>
      <p:ext uri="{BB962C8B-B14F-4D97-AF65-F5344CB8AC3E}">
        <p14:creationId xmlns:p14="http://schemas.microsoft.com/office/powerpoint/2010/main" val="283379397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Breakout Group Discussions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838200"/>
          </a:xfrm>
        </p:spPr>
        <p:txBody>
          <a:bodyPr/>
          <a:lstStyle/>
          <a:p>
            <a:r>
              <a:rPr lang="en-US" dirty="0"/>
              <a:t>Discuss Module 1 discussion questions</a:t>
            </a:r>
          </a:p>
          <a:p>
            <a:r>
              <a:rPr lang="en-US" dirty="0"/>
              <a:t>Prepare an out brief for plenary discussion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33" y="2057400"/>
            <a:ext cx="5114934" cy="397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0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Lunch Break</a:t>
            </a:r>
          </a:p>
        </p:txBody>
      </p:sp>
    </p:spTree>
    <p:extLst>
      <p:ext uri="{BB962C8B-B14F-4D97-AF65-F5344CB8AC3E}">
        <p14:creationId xmlns:p14="http://schemas.microsoft.com/office/powerpoint/2010/main" val="3588317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239000" cy="868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Module 2 Overview: Response (1/2)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066800"/>
            <a:ext cx="4953000" cy="457200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marL="0" indent="0">
              <a:buNone/>
            </a:pPr>
            <a:r>
              <a:rPr lang="en-US" sz="2200" kern="0" dirty="0">
                <a:solidFill>
                  <a:srgbClr val="040000"/>
                </a:solidFill>
                <a:latin typeface="+mj-lt"/>
              </a:rPr>
              <a:t>Tuesday, April 12 – Friday, April 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524000"/>
            <a:ext cx="8153400" cy="4373578"/>
          </a:xfrm>
          <a:prstGeom prst="rect">
            <a:avLst/>
          </a:prstGeom>
        </p:spPr>
        <p:txBody>
          <a:bodyPr wrap="square" rtlCol="0">
            <a:normAutofit lnSpcReduction="10000"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rgbClr val="040000"/>
                </a:solidFill>
              </a:rPr>
              <a:t>Officials continue to assess damages caused by the storm and have initiated search and rescue operations in all 3 affected counties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rgbClr val="040000"/>
                </a:solidFill>
              </a:rPr>
              <a:t>2 fatalities have been confirmed as a result of car accidents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rgbClr val="040000"/>
                </a:solidFill>
              </a:rPr>
              <a:t>There are widespread power outages in Lincoln and Teton counties due to downed transmission lines along Highway 89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rgbClr val="040000"/>
                </a:solidFill>
              </a:rPr>
              <a:t>Emergency crews who rely on cell phones must find alternative forms of communication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rgbClr val="040000"/>
                </a:solidFill>
              </a:rPr>
              <a:t>There is severe risk of flooding in Afton and surrounding areas from the Salt River, Spring Creek, and Crow Creek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rgbClr val="040000"/>
                </a:solidFill>
              </a:rPr>
              <a:t>2:25 AM, Wednesday, June 13 a landslide occurs on Highway 191 north of Hoback, near the Highway 89 split, blocking both lanes</a:t>
            </a:r>
          </a:p>
          <a:p>
            <a:pPr marL="342900" indent="-342900">
              <a:buClr>
                <a:schemeClr val="tx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en-US" sz="2000" kern="0" dirty="0">
              <a:solidFill>
                <a:srgbClr val="0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491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Module 2 Overview: Response (2/2)</a:t>
            </a:r>
          </a:p>
        </p:txBody>
      </p:sp>
      <p:sp>
        <p:nvSpPr>
          <p:cNvPr id="20484" name="Content Placeholder 4"/>
          <p:cNvSpPr>
            <a:spLocks noGrp="1"/>
          </p:cNvSpPr>
          <p:nvPr>
            <p:ph idx="1"/>
          </p:nvPr>
        </p:nvSpPr>
        <p:spPr bwMode="auto">
          <a:xfrm>
            <a:off x="457200" y="1143000"/>
            <a:ext cx="82296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0988"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As of 9:00 AM, June 13, the full extent of damage is unknown</a:t>
            </a:r>
          </a:p>
          <a:p>
            <a:pPr marL="280988"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Facilities in Afton, Jackson, and Pinedale are experiencing communications failures and structural damage</a:t>
            </a:r>
          </a:p>
          <a:p>
            <a:pPr marL="280988"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Officials suspect potential water contamination in the Pinedale and Jackson areas due to several water main breaks </a:t>
            </a:r>
          </a:p>
          <a:p>
            <a:pPr marL="280988"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At 1:00 PM dozens of households begin calling about out-of-service wells and septic systems</a:t>
            </a:r>
          </a:p>
          <a:p>
            <a:pPr marL="280988"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St. John’s Hospital is running on backup generators and is experiencing an increase in patients as the injured from throughout the region are being transported there</a:t>
            </a:r>
          </a:p>
          <a:p>
            <a:pPr marL="280988"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4 people have self-admitted with fears of having consumed contaminated water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476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Breakout Group Discussions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838200"/>
          </a:xfrm>
        </p:spPr>
        <p:txBody>
          <a:bodyPr/>
          <a:lstStyle/>
          <a:p>
            <a:r>
              <a:rPr lang="en-US" dirty="0"/>
              <a:t>Discuss Module 2 discussion questions</a:t>
            </a:r>
          </a:p>
          <a:p>
            <a:r>
              <a:rPr lang="en-US" dirty="0"/>
              <a:t>Prepare an out brief for plenary discussion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407" y="2590800"/>
            <a:ext cx="4131393" cy="262426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997361"/>
            <a:ext cx="3717743" cy="3920797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7423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Break (10 Minutes)</a:t>
            </a:r>
          </a:p>
        </p:txBody>
      </p:sp>
    </p:spTree>
    <p:extLst>
      <p:ext uri="{BB962C8B-B14F-4D97-AF65-F5344CB8AC3E}">
        <p14:creationId xmlns:p14="http://schemas.microsoft.com/office/powerpoint/2010/main" val="2469285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and 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413251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/>
              <a:t>Mr. Kevin Tingley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U.S. Environmental Protection Agency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Water Security Division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/>
              <a:t>Mr. Mark Pepper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Wyoming Association of Rural Water Systems </a:t>
            </a:r>
            <a:endParaRPr lang="en-US" sz="2400" b="1" dirty="0"/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/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/>
              <a:t>Mr. Nitin Natarajan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The Cadmus Group</a:t>
            </a:r>
          </a:p>
        </p:txBody>
      </p:sp>
    </p:spTree>
    <p:extLst>
      <p:ext uri="{BB962C8B-B14F-4D97-AF65-F5344CB8AC3E}">
        <p14:creationId xmlns:p14="http://schemas.microsoft.com/office/powerpoint/2010/main" val="1758688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Module 3 Overview: Recovery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457200" y="990601"/>
            <a:ext cx="6400800" cy="457200"/>
          </a:xfrm>
          <a:prstGeom prst="rect">
            <a:avLst/>
          </a:prstGeom>
        </p:spPr>
        <p:txBody>
          <a:bodyPr/>
          <a:lstStyle/>
          <a:p>
            <a:pPr marL="228600" indent="-228600" eaLnBrk="0" hangingPunct="0">
              <a:spcBef>
                <a:spcPct val="20000"/>
              </a:spcBef>
              <a:buClr>
                <a:srgbClr val="333333"/>
              </a:buClr>
              <a:defRPr/>
            </a:pPr>
            <a:r>
              <a:rPr lang="en-US" sz="2200" kern="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One Week to One Month After the Incident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447801"/>
            <a:ext cx="8305800" cy="4495799"/>
          </a:xfrm>
          <a:prstGeom prst="rect">
            <a:avLst/>
          </a:prstGeom>
        </p:spPr>
        <p:txBody>
          <a:bodyPr wrap="square" rtlCol="0">
            <a:normAutofit lnSpcReduction="10000"/>
          </a:bodyPr>
          <a:lstStyle/>
          <a:p>
            <a:pPr marL="342900" indent="-342900">
              <a:spcBef>
                <a:spcPts val="600"/>
              </a:spcBef>
              <a:spcAft>
                <a:spcPts val="300"/>
              </a:spcAft>
              <a:buClr>
                <a:schemeClr val="tx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rgbClr val="040000"/>
                </a:solidFill>
              </a:rPr>
              <a:t>In total, rainfall includes 5 inches in Afton, 4.5 inches in Pinedale, and 4 inches in Jackson</a:t>
            </a:r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Clr>
                <a:schemeClr val="tx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rgbClr val="040000"/>
                </a:solidFill>
              </a:rPr>
              <a:t>Most customers regained power within 3 days, but some remain without power</a:t>
            </a:r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Clr>
                <a:schemeClr val="tx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rgbClr val="040000"/>
                </a:solidFill>
              </a:rPr>
              <a:t>In total, there were 5 deaths and 50 injuries caused by the storm</a:t>
            </a:r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Clr>
                <a:schemeClr val="tx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rgbClr val="040000"/>
                </a:solidFill>
              </a:rPr>
              <a:t>Transportation continues to be a challenge due to blocked major routes and damaged response/utility vehicles</a:t>
            </a:r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Clr>
                <a:schemeClr val="tx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rgbClr val="040000"/>
                </a:solidFill>
              </a:rPr>
              <a:t>There are widespread distribution problems due to line and pipe breaks</a:t>
            </a:r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Clr>
                <a:schemeClr val="tx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rgbClr val="040000"/>
                </a:solidFill>
              </a:rPr>
              <a:t>Hundreds of households may be without potable water for several weeks due to distribution problems and widespread contamination</a:t>
            </a:r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Clr>
                <a:schemeClr val="tx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rgbClr val="040000"/>
                </a:solidFill>
              </a:rPr>
              <a:t>Many households will be under boil water advisories for the foreseeable future</a:t>
            </a:r>
          </a:p>
        </p:txBody>
      </p:sp>
    </p:spTree>
    <p:extLst>
      <p:ext uri="{BB962C8B-B14F-4D97-AF65-F5344CB8AC3E}">
        <p14:creationId xmlns:p14="http://schemas.microsoft.com/office/powerpoint/2010/main" val="137944116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Breakout Group Discussions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838200"/>
          </a:xfrm>
        </p:spPr>
        <p:txBody>
          <a:bodyPr/>
          <a:lstStyle/>
          <a:p>
            <a:r>
              <a:rPr lang="en-US" dirty="0"/>
              <a:t>Discuss Module 3 discussion questions</a:t>
            </a:r>
          </a:p>
          <a:p>
            <a:r>
              <a:rPr lang="en-US" dirty="0"/>
              <a:t>Prepare an out brief for plenary discussion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039" y="2410861"/>
            <a:ext cx="4710933" cy="2777341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405204"/>
            <a:ext cx="2967693" cy="2782999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4889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dirty="0"/>
              <a:t>Closing Comments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700" y="1295400"/>
            <a:ext cx="7848600" cy="4038600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060000"/>
                </a:solidFill>
              </a:rPr>
              <a:t>Mr. Kevin Tingley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060000"/>
                </a:solidFill>
              </a:rPr>
              <a:t>U.S. Environmental Protection Agency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060000"/>
                </a:solidFill>
              </a:rPr>
              <a:t>Water Security Division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solidFill>
                <a:srgbClr val="0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54717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Hot Wash</a:t>
            </a:r>
          </a:p>
        </p:txBody>
      </p:sp>
    </p:spTree>
    <p:extLst>
      <p:ext uri="{BB962C8B-B14F-4D97-AF65-F5344CB8AC3E}">
        <p14:creationId xmlns:p14="http://schemas.microsoft.com/office/powerpoint/2010/main" val="1296232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700408"/>
            <a:ext cx="8763000" cy="34571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Overview</a:t>
            </a:r>
          </a:p>
        </p:txBody>
      </p:sp>
      <p:sp>
        <p:nvSpPr>
          <p:cNvPr id="8195" name="Content Placeholder 3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229600" cy="42306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Exercise scope: </a:t>
            </a:r>
          </a:p>
          <a:p>
            <a:pPr lvl="1"/>
            <a:r>
              <a:rPr lang="en-US" dirty="0"/>
              <a:t>8 hour discussion-based tabletop exercise (TTX)</a:t>
            </a:r>
          </a:p>
          <a:p>
            <a:pPr lvl="1"/>
            <a:r>
              <a:rPr lang="en-US" dirty="0"/>
              <a:t>3 modules conducted as facilitated plenary discussions and breakout group discussions</a:t>
            </a:r>
          </a:p>
          <a:p>
            <a:pPr lvl="1"/>
            <a:r>
              <a:rPr lang="en-US" dirty="0"/>
              <a:t>The exercise is limited to participants in the room</a:t>
            </a:r>
          </a:p>
          <a:p>
            <a:r>
              <a:rPr lang="en-US" dirty="0"/>
              <a:t>Mission areas: </a:t>
            </a:r>
          </a:p>
          <a:p>
            <a:pPr lvl="1"/>
            <a:r>
              <a:rPr lang="en-US" dirty="0"/>
              <a:t>Response</a:t>
            </a:r>
          </a:p>
          <a:p>
            <a:pPr lvl="1"/>
            <a:r>
              <a:rPr lang="en-US" dirty="0"/>
              <a:t>Recovery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124200"/>
            <a:ext cx="2209800" cy="2899849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8723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and Core Capabilities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457344"/>
              </p:ext>
            </p:extLst>
          </p:nvPr>
        </p:nvGraphicFramePr>
        <p:xfrm>
          <a:off x="457200" y="1219200"/>
          <a:ext cx="8229600" cy="4038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23088618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88718183"/>
                    </a:ext>
                  </a:extLst>
                </a:gridCol>
              </a:tblGrid>
              <a:tr h="4564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Exercise Objective</a:t>
                      </a:r>
                    </a:p>
                  </a:txBody>
                  <a:tcPr anchor="ctr">
                    <a:solidFill>
                      <a:srgbClr val="0050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Core Capability</a:t>
                      </a:r>
                    </a:p>
                  </a:txBody>
                  <a:tcPr marL="0" marR="0" marT="0" marB="0" anchor="ctr">
                    <a:solidFill>
                      <a:srgbClr val="0050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157524"/>
                  </a:ext>
                </a:extLst>
              </a:tr>
              <a:tr h="985884">
                <a:tc>
                  <a:txBody>
                    <a:bodyPr/>
                    <a:lstStyle/>
                    <a:p>
                      <a:pPr marL="227013" indent="-227013" algn="l"/>
                      <a:r>
                        <a:rPr lang="en-US" sz="1600" kern="1200" dirty="0">
                          <a:solidFill>
                            <a:srgbClr val="04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US" sz="1600" kern="1200" dirty="0">
                          <a:solidFill>
                            <a:srgbClr val="06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Explore and clarify the roles and responsibilities of the water sector, federal, state, and county agencies, and emergency management in responding to water and wastewater emergencies</a:t>
                      </a:r>
                      <a:endParaRPr lang="en-US" sz="1600" dirty="0">
                        <a:solidFill>
                          <a:srgbClr val="06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kern="1200" dirty="0">
                          <a:solidFill>
                            <a:srgbClr val="04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Planning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kern="1200" dirty="0">
                          <a:solidFill>
                            <a:srgbClr val="04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Situational</a:t>
                      </a:r>
                      <a:r>
                        <a:rPr lang="en-US" sz="1600" kern="1200" baseline="0" dirty="0">
                          <a:solidFill>
                            <a:srgbClr val="04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Assessment</a:t>
                      </a:r>
                      <a:endParaRPr lang="en-US" sz="1600" dirty="0">
                        <a:solidFill>
                          <a:srgbClr val="04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9999717"/>
                  </a:ext>
                </a:extLst>
              </a:tr>
              <a:tr h="762773">
                <a:tc>
                  <a:txBody>
                    <a:bodyPr/>
                    <a:lstStyle/>
                    <a:p>
                      <a:pPr marL="227013" lvl="0" indent="-227013" algn="l"/>
                      <a:r>
                        <a:rPr lang="en-US" sz="1600" kern="1200" dirty="0">
                          <a:solidFill>
                            <a:srgbClr val="04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kern="1200" dirty="0">
                          <a:solidFill>
                            <a:srgbClr val="06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Examine the operational coordination and communication processes among stakeholders during water and wastewater emergency response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solidFill>
                            <a:srgbClr val="040000"/>
                          </a:solidFill>
                        </a:rPr>
                        <a:t>Operational Coordination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solidFill>
                            <a:srgbClr val="040000"/>
                          </a:solidFill>
                        </a:rPr>
                        <a:t>Operational Communication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8933766"/>
                  </a:ext>
                </a:extLst>
              </a:tr>
              <a:tr h="854213">
                <a:tc>
                  <a:txBody>
                    <a:bodyPr/>
                    <a:lstStyle/>
                    <a:p>
                      <a:pPr marL="227013" indent="-227013" algn="l"/>
                      <a:r>
                        <a:rPr lang="en-US" sz="1600" dirty="0">
                          <a:solidFill>
                            <a:srgbClr val="040000"/>
                          </a:solidFill>
                        </a:rPr>
                        <a:t>3. </a:t>
                      </a:r>
                      <a:r>
                        <a:rPr lang="en-US" sz="1600" kern="1200" dirty="0">
                          <a:solidFill>
                            <a:srgbClr val="06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Assess the process of delivering coordinated, prompt, reliable, and actionable information to the community during a water/wastewater incident</a:t>
                      </a:r>
                      <a:endParaRPr lang="en-US" sz="1600" dirty="0">
                        <a:solidFill>
                          <a:srgbClr val="06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solidFill>
                            <a:srgbClr val="040000"/>
                          </a:solidFill>
                        </a:rPr>
                        <a:t>Public Information</a:t>
                      </a:r>
                      <a:r>
                        <a:rPr lang="en-US" sz="1600" baseline="0" dirty="0">
                          <a:solidFill>
                            <a:srgbClr val="040000"/>
                          </a:solidFill>
                        </a:rPr>
                        <a:t> and Warning</a:t>
                      </a:r>
                      <a:endParaRPr lang="en-US" sz="1600" dirty="0">
                        <a:solidFill>
                          <a:srgbClr val="04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529242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227013" indent="-227013" algn="l"/>
                      <a:r>
                        <a:rPr lang="en-US" sz="1600" dirty="0">
                          <a:solidFill>
                            <a:srgbClr val="060000"/>
                          </a:solidFill>
                        </a:rPr>
                        <a:t>4. </a:t>
                      </a:r>
                      <a:r>
                        <a:rPr lang="en-US" sz="1600" kern="1200" dirty="0">
                          <a:solidFill>
                            <a:srgbClr val="06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Discuss actions and resources needed to restore water and wastewater services and identify short and long-term recovery needs</a:t>
                      </a:r>
                      <a:endParaRPr lang="en-US" sz="1600" dirty="0">
                        <a:solidFill>
                          <a:srgbClr val="06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solidFill>
                            <a:srgbClr val="040000"/>
                          </a:solidFill>
                        </a:rPr>
                        <a:t>Infrastructure</a:t>
                      </a:r>
                      <a:r>
                        <a:rPr lang="en-US" sz="1600" baseline="0" dirty="0">
                          <a:solidFill>
                            <a:srgbClr val="040000"/>
                          </a:solidFill>
                        </a:rPr>
                        <a:t> Systems</a:t>
                      </a:r>
                      <a:endParaRPr lang="en-US" sz="1600" dirty="0">
                        <a:solidFill>
                          <a:srgbClr val="04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3335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957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Exercise Schedule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429743"/>
              </p:ext>
            </p:extLst>
          </p:nvPr>
        </p:nvGraphicFramePr>
        <p:xfrm>
          <a:off x="1524000" y="1066800"/>
          <a:ext cx="6096000" cy="47188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99302989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813152260"/>
                    </a:ext>
                  </a:extLst>
                </a:gridCol>
              </a:tblGrid>
              <a:tr h="33943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Activity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7198801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7:30 AM – 8:00 AM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Registration and Check-in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03063542"/>
                  </a:ext>
                </a:extLst>
              </a:tr>
              <a:tr h="3394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8:00 AM – 8:20 AM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Welcome and Introductions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90718904"/>
                  </a:ext>
                </a:extLst>
              </a:tr>
              <a:tr h="3394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8:20 AM – 8:30 AM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Exercise Overview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71361377"/>
                  </a:ext>
                </a:extLst>
              </a:tr>
              <a:tr h="3394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8:30 AM – 10:00 AM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Stakeholder Presentations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86716417"/>
                  </a:ext>
                </a:extLst>
              </a:tr>
              <a:tr h="3394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10:00 AM – 10:10 AM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Break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28924045"/>
                  </a:ext>
                </a:extLst>
              </a:tr>
              <a:tr h="2992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10:10 AM – 10:40 AM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Stakeholder Presentations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36398725"/>
                  </a:ext>
                </a:extLst>
              </a:tr>
              <a:tr h="3394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10:40 AM – 12:00 PM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Module 1: Initial Incident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61240696"/>
                  </a:ext>
                </a:extLst>
              </a:tr>
              <a:tr h="3394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12:00 PM – 1:30 PM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Lunch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65971439"/>
                  </a:ext>
                </a:extLst>
              </a:tr>
              <a:tr h="3394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1:30 PM – 2:50 PM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Module 2: Response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29318297"/>
                  </a:ext>
                </a:extLst>
              </a:tr>
              <a:tr h="3394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2:50 PM – 3:00 PM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Break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38691896"/>
                  </a:ext>
                </a:extLst>
              </a:tr>
              <a:tr h="3394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3:00 PM – 4:20 PM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Module 3: Recovery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41912288"/>
                  </a:ext>
                </a:extLst>
              </a:tr>
              <a:tr h="3394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4:20 PM – 4:30 PM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Closing Remarks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92434873"/>
                  </a:ext>
                </a:extLst>
              </a:tr>
              <a:tr h="3394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4:30 PM – 5:00 PM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Hot Wash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4272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48668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/>
              <a:t>Participant Roles and Responsibilities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230688"/>
          </a:xfrm>
        </p:spPr>
        <p:txBody>
          <a:bodyPr/>
          <a:lstStyle/>
          <a:p>
            <a:pPr marL="225425" indent="-225425">
              <a:spcAft>
                <a:spcPts val="600"/>
              </a:spcAft>
              <a:defRPr/>
            </a:pPr>
            <a:r>
              <a:rPr lang="en-US" b="1" dirty="0"/>
              <a:t>Players:</a:t>
            </a:r>
            <a:r>
              <a:rPr lang="en-US" dirty="0"/>
              <a:t> Respond to situation presented based on current plans, policies, and procedures</a:t>
            </a:r>
          </a:p>
          <a:p>
            <a:pPr marL="225425" indent="-225425">
              <a:spcAft>
                <a:spcPts val="600"/>
              </a:spcAft>
              <a:defRPr/>
            </a:pPr>
            <a:r>
              <a:rPr lang="en-US" b="1" dirty="0"/>
              <a:t>Observers:</a:t>
            </a:r>
            <a:r>
              <a:rPr lang="en-US" dirty="0"/>
              <a:t> Support players in developing responses, but do not participate in moderated discussion</a:t>
            </a:r>
          </a:p>
          <a:p>
            <a:pPr marL="225425" indent="-225425">
              <a:spcAft>
                <a:spcPts val="600"/>
              </a:spcAft>
              <a:defRPr/>
            </a:pPr>
            <a:r>
              <a:rPr lang="en-US" b="1" dirty="0"/>
              <a:t>Facilitators:</a:t>
            </a:r>
            <a:r>
              <a:rPr lang="en-US" dirty="0"/>
              <a:t> Provide situation updates and moderate discussions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849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Structure</a:t>
            </a:r>
          </a:p>
        </p:txBody>
      </p:sp>
      <p:sp>
        <p:nvSpPr>
          <p:cNvPr id="9220" name="Content Placeholder 4"/>
          <p:cNvSpPr>
            <a:spLocks noGrp="1"/>
          </p:cNvSpPr>
          <p:nvPr>
            <p:ph idx="1"/>
          </p:nvPr>
        </p:nvSpPr>
        <p:spPr bwMode="auto">
          <a:xfrm>
            <a:off x="457200" y="1066800"/>
            <a:ext cx="8229600" cy="304799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dirty="0"/>
              <a:t>The facilitated discussion-based tabletop exercise will consist of three modules alternating between plenary discussions and breakout group discussions: </a:t>
            </a:r>
          </a:p>
          <a:p>
            <a:pPr lvl="1"/>
            <a:r>
              <a:rPr lang="en-US" b="1" dirty="0"/>
              <a:t>Module 1</a:t>
            </a:r>
            <a:r>
              <a:rPr lang="en-US" dirty="0"/>
              <a:t> will focus on initial incident operations within the 0 – 1 day timeframe</a:t>
            </a:r>
          </a:p>
          <a:p>
            <a:pPr lvl="1"/>
            <a:r>
              <a:rPr lang="en-US" b="1" dirty="0"/>
              <a:t>Module 2</a:t>
            </a:r>
            <a:r>
              <a:rPr lang="en-US" dirty="0"/>
              <a:t> will focus on response operations within the 1 – 2 day timeframe</a:t>
            </a:r>
          </a:p>
          <a:p>
            <a:pPr lvl="1"/>
            <a:r>
              <a:rPr lang="en-US" b="1" dirty="0"/>
              <a:t>Module 3</a:t>
            </a:r>
            <a:r>
              <a:rPr lang="en-US" dirty="0"/>
              <a:t> will focus on recovery operations within the 1 week to 1+ month timeframe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00100" y="4114800"/>
            <a:ext cx="7543800" cy="1752600"/>
            <a:chOff x="0" y="0"/>
            <a:chExt cx="5866765" cy="862330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5866765" cy="862330"/>
              <a:chOff x="0" y="0"/>
              <a:chExt cx="5866765" cy="862330"/>
            </a:xfrm>
            <a:solidFill>
              <a:srgbClr val="003366"/>
            </a:solidFill>
          </p:grpSpPr>
          <p:sp>
            <p:nvSpPr>
              <p:cNvPr id="9" name="Rounded Rectangle 6"/>
              <p:cNvSpPr/>
              <p:nvPr/>
            </p:nvSpPr>
            <p:spPr>
              <a:xfrm>
                <a:off x="4257675" y="114300"/>
                <a:ext cx="1609090" cy="695325"/>
              </a:xfrm>
              <a:prstGeom prst="roundRect">
                <a:avLst/>
              </a:prstGeom>
              <a:solidFill>
                <a:srgbClr val="0050B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en-US" sz="1400" b="1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Plenary Discussion</a:t>
                </a:r>
                <a:endPara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en-US" sz="12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Participants engage in larger group discussion of out briefs</a:t>
                </a:r>
                <a:endPara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Rounded Rectangle 7"/>
              <p:cNvSpPr/>
              <p:nvPr/>
            </p:nvSpPr>
            <p:spPr>
              <a:xfrm>
                <a:off x="2095500" y="0"/>
                <a:ext cx="1676400" cy="862330"/>
              </a:xfrm>
              <a:prstGeom prst="roundRect">
                <a:avLst/>
              </a:prstGeom>
              <a:solidFill>
                <a:srgbClr val="0050B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en-US" sz="1400" b="1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Table Discussion</a:t>
                </a:r>
                <a:endPara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Participants engage in table discussions and </a:t>
                </a:r>
                <a:endPara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prepare out briefs for the plenary</a:t>
                </a:r>
                <a:endPara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0" y="114300"/>
                <a:ext cx="1609090" cy="695325"/>
              </a:xfrm>
              <a:prstGeom prst="roundRect">
                <a:avLst/>
              </a:prstGeom>
              <a:solidFill>
                <a:srgbClr val="0050B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en-US" sz="1400" b="1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Scenario Update</a:t>
                </a:r>
                <a:endPara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en-US" sz="12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Facilitator provides scenario update and discussion guidance</a:t>
                </a:r>
                <a:endPara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Right Arrow 12"/>
            <p:cNvSpPr/>
            <p:nvPr/>
          </p:nvSpPr>
          <p:spPr>
            <a:xfrm>
              <a:off x="1657350" y="419100"/>
              <a:ext cx="371475" cy="190500"/>
            </a:xfrm>
            <a:prstGeom prst="rightArrow">
              <a:avLst/>
            </a:prstGeom>
            <a:solidFill>
              <a:srgbClr val="005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Right Arrow 13"/>
            <p:cNvSpPr/>
            <p:nvPr/>
          </p:nvSpPr>
          <p:spPr>
            <a:xfrm>
              <a:off x="3819525" y="400050"/>
              <a:ext cx="371475" cy="190500"/>
            </a:xfrm>
            <a:prstGeom prst="rightArrow">
              <a:avLst/>
            </a:prstGeom>
            <a:solidFill>
              <a:srgbClr val="0050B8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74012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Guidelines</a:t>
            </a:r>
          </a:p>
        </p:txBody>
      </p:sp>
      <p:sp>
        <p:nvSpPr>
          <p:cNvPr id="11268" name="Content Placeholder 4"/>
          <p:cNvSpPr>
            <a:spLocks noGrp="1"/>
          </p:cNvSpPr>
          <p:nvPr>
            <p:ph idx="1"/>
          </p:nvPr>
        </p:nvSpPr>
        <p:spPr bwMode="auto">
          <a:xfrm>
            <a:off x="457200" y="1143000"/>
            <a:ext cx="8229600" cy="4038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lang="en-US" dirty="0"/>
              <a:t>This is an open, low-stress, no-fault environment. Varying viewpoints, even disagreements, are expected</a:t>
            </a:r>
          </a:p>
          <a:p>
            <a:pPr>
              <a:spcAft>
                <a:spcPts val="600"/>
              </a:spcAft>
            </a:pPr>
            <a:r>
              <a:rPr lang="en-US" dirty="0"/>
              <a:t>Base your responses on the current plans and capabilities of your organization</a:t>
            </a:r>
          </a:p>
          <a:p>
            <a:pPr>
              <a:spcAft>
                <a:spcPts val="600"/>
              </a:spcAft>
            </a:pPr>
            <a:r>
              <a:rPr lang="en-US" dirty="0"/>
              <a:t>Decisions are not precedent setting; consider different approaches and suggest improvements</a:t>
            </a:r>
          </a:p>
          <a:p>
            <a:pPr>
              <a:spcAft>
                <a:spcPts val="600"/>
              </a:spcAft>
            </a:pPr>
            <a:r>
              <a:rPr lang="en-US" dirty="0"/>
              <a:t>Issue identification is not as valuable as suggestions and recommended actions that could improve response and/or recovery efforts; problem-solving efforts should be the focus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915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Assumptions and Artificialities</a:t>
            </a:r>
          </a:p>
        </p:txBody>
      </p:sp>
      <p:sp>
        <p:nvSpPr>
          <p:cNvPr id="12292" name="Content Placeholder 4"/>
          <p:cNvSpPr>
            <a:spLocks noGrp="1"/>
          </p:cNvSpPr>
          <p:nvPr>
            <p:ph idx="1"/>
          </p:nvPr>
        </p:nvSpPr>
        <p:spPr bwMode="auto">
          <a:xfrm>
            <a:off x="457200" y="1295400"/>
            <a:ext cx="8229600" cy="3048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lang="en-US" dirty="0"/>
              <a:t>The exercise is conducted in a no-fault learning environment wherein capabilities, plans, systems, and processes will be evaluated</a:t>
            </a:r>
          </a:p>
          <a:p>
            <a:pPr>
              <a:spcAft>
                <a:spcPts val="600"/>
              </a:spcAft>
            </a:pPr>
            <a:r>
              <a:rPr lang="en-US" dirty="0"/>
              <a:t>The exercise scenario is plausible, and events occur as they are presented</a:t>
            </a:r>
          </a:p>
          <a:p>
            <a:pPr>
              <a:spcAft>
                <a:spcPts val="600"/>
              </a:spcAft>
            </a:pPr>
            <a:r>
              <a:rPr lang="en-US" dirty="0"/>
              <a:t>All players receive information at the same time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7387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NED_Powerpoint Template_Oct 23 2012_v0 2T.D. Edits">
  <a:themeElements>
    <a:clrScheme name="">
      <a:dk1>
        <a:srgbClr val="70BC1F"/>
      </a:dk1>
      <a:lt1>
        <a:srgbClr val="FFFFFF"/>
      </a:lt1>
      <a:dk2>
        <a:srgbClr val="000063"/>
      </a:dk2>
      <a:lt2>
        <a:srgbClr val="FF0000"/>
      </a:lt2>
      <a:accent1>
        <a:srgbClr val="FFDB00"/>
      </a:accent1>
      <a:accent2>
        <a:srgbClr val="0062C8"/>
      </a:accent2>
      <a:accent3>
        <a:srgbClr val="AAAAB7"/>
      </a:accent3>
      <a:accent4>
        <a:srgbClr val="DADADA"/>
      </a:accent4>
      <a:accent5>
        <a:srgbClr val="FFEAAA"/>
      </a:accent5>
      <a:accent6>
        <a:srgbClr val="0058B5"/>
      </a:accent6>
      <a:hlink>
        <a:srgbClr val="CC6600"/>
      </a:hlink>
      <a:folHlink>
        <a:srgbClr val="990099"/>
      </a:folHlink>
    </a:clrScheme>
    <a:fontScheme name="DHS_Template_Whi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/>
      <a:bodyPr>
        <a:normAutofit fontScale="77500" lnSpcReduction="20000"/>
      </a:bodyPr>
      <a:lstStyle>
        <a:defPPr marL="0" indent="0">
          <a:buNone/>
          <a:defRPr b="1" kern="0" dirty="0" smtClean="0"/>
        </a:defPPr>
      </a:lstStyle>
    </a:txDef>
  </a:objectDefaults>
  <a:extraClrSchemeLst>
    <a:extraClrScheme>
      <a:clrScheme name="DHS_Template_White 1">
        <a:dk1>
          <a:srgbClr val="595959"/>
        </a:dk1>
        <a:lt1>
          <a:srgbClr val="F8D167"/>
        </a:lt1>
        <a:dk2>
          <a:srgbClr val="BF5FA7"/>
        </a:dk2>
        <a:lt2>
          <a:srgbClr val="92C9DD"/>
        </a:lt2>
        <a:accent1>
          <a:srgbClr val="9ED47C"/>
        </a:accent1>
        <a:accent2>
          <a:srgbClr val="F3728D"/>
        </a:accent2>
        <a:accent3>
          <a:srgbClr val="FBE5B8"/>
        </a:accent3>
        <a:accent4>
          <a:srgbClr val="4B4B4B"/>
        </a:accent4>
        <a:accent5>
          <a:srgbClr val="CCE6BF"/>
        </a:accent5>
        <a:accent6>
          <a:srgbClr val="DC677F"/>
        </a:accent6>
        <a:hlink>
          <a:srgbClr val="6E91BA"/>
        </a:hlink>
        <a:folHlink>
          <a:srgbClr val="BDB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A921149063954693B77DD315488B7E" ma:contentTypeVersion="0" ma:contentTypeDescription="Create a new document." ma:contentTypeScope="" ma:versionID="3400d4506d537126ec5b7d92760c9a2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A169F5-D3C5-4578-9913-A81EF3AD3A37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F1A14FB-BEE3-4419-97F7-AEE63AE14E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736DA2-12F2-43B5-9AD0-073135C3FE7F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9CE01C0C-4761-4D67-B93C-8B00AFEBBF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18795</TotalTime>
  <Words>1280</Words>
  <Application>Microsoft Office PowerPoint</Application>
  <PresentationFormat>On-screen Show (4:3)</PresentationFormat>
  <Paragraphs>157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MS PGothic</vt:lpstr>
      <vt:lpstr>Arial</vt:lpstr>
      <vt:lpstr>Times</vt:lpstr>
      <vt:lpstr>Times New Roman</vt:lpstr>
      <vt:lpstr>Wingdings</vt:lpstr>
      <vt:lpstr>1_NED_Powerpoint Template_Oct 23 2012_v0 2T.D. Edits</vt:lpstr>
      <vt:lpstr>Wyoming Water Emergency Response Exercise</vt:lpstr>
      <vt:lpstr>Welcome and Overview</vt:lpstr>
      <vt:lpstr>Exercise Overview</vt:lpstr>
      <vt:lpstr>Objectives and Core Capabilities</vt:lpstr>
      <vt:lpstr>Exercise Schedule</vt:lpstr>
      <vt:lpstr>Participant Roles and Responsibilities</vt:lpstr>
      <vt:lpstr>Exercise Structure</vt:lpstr>
      <vt:lpstr>Exercise Guidelines</vt:lpstr>
      <vt:lpstr>Assumptions and Artificialities</vt:lpstr>
      <vt:lpstr>Stakeholder Presentations</vt:lpstr>
      <vt:lpstr>Module 1 Overview: Initial Incident (1/2)</vt:lpstr>
      <vt:lpstr>Module 1 Overview: Initial Incident (2/2)</vt:lpstr>
      <vt:lpstr>Module 1: Initial Impact</vt:lpstr>
      <vt:lpstr>Breakout Group Discussions</vt:lpstr>
      <vt:lpstr>Lunch Break</vt:lpstr>
      <vt:lpstr>Module 2 Overview: Response (1/2)</vt:lpstr>
      <vt:lpstr>Module 2 Overview: Response (2/2)</vt:lpstr>
      <vt:lpstr>Breakout Group Discussions</vt:lpstr>
      <vt:lpstr>Break (10 Minutes)</vt:lpstr>
      <vt:lpstr>Module 3 Overview: Recovery</vt:lpstr>
      <vt:lpstr>Breakout Group Discussions</vt:lpstr>
      <vt:lpstr>Closing Comments</vt:lpstr>
      <vt:lpstr>Hot Wash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– Times New Roman, 42 pt., EPA Blue RGB 0-80-184</dc:title>
  <dc:creator>Tom Park</dc:creator>
  <cp:lastModifiedBy>Jenna Peters</cp:lastModifiedBy>
  <cp:revision>464</cp:revision>
  <cp:lastPrinted>2017-09-14T13:22:45Z</cp:lastPrinted>
  <dcterms:created xsi:type="dcterms:W3CDTF">2012-10-23T19:26:16Z</dcterms:created>
  <dcterms:modified xsi:type="dcterms:W3CDTF">2017-10-23T22:40:11Z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0x010100A6A921149063954693B77DD315488B7E</vt:lpwstr>
  </property>
  <property fmtid="{D5CDD505-2E9C-101B-9397-08002B2CF9AE}" pid="4" name="CGContractPrime">
    <vt:lpwstr/>
  </property>
  <property fmtid="{D5CDD505-2E9C-101B-9397-08002B2CF9AE}" pid="5" name="CGContractCustomer">
    <vt:lpwstr/>
  </property>
  <property fmtid="{D5CDD505-2E9C-101B-9397-08002B2CF9AE}" pid="6" name="CGContractSub">
    <vt:lpwstr/>
  </property>
  <property fmtid="{D5CDD505-2E9C-101B-9397-08002B2CF9AE}" pid="7" name="_dlc_DocIdItemGuid">
    <vt:lpwstr>c3e546e6-b363-4e7b-a5d5-f6ebb78d4e62</vt:lpwstr>
  </property>
  <property fmtid="{D5CDD505-2E9C-101B-9397-08002B2CF9AE}" pid="8" name="CGContractNumber">
    <vt:lpwstr/>
  </property>
  <property fmtid="{D5CDD505-2E9C-101B-9397-08002B2CF9AE}" pid="9" name="f6bb934ddfce41b0bcf5b2ac9ca7be15">
    <vt:lpwstr/>
  </property>
  <property fmtid="{D5CDD505-2E9C-101B-9397-08002B2CF9AE}" pid="10" name="ob7115503d3248d88d0a9bb6d77c332e">
    <vt:lpwstr/>
  </property>
  <property fmtid="{D5CDD505-2E9C-101B-9397-08002B2CF9AE}" pid="11" name="ObsidianModified">
    <vt:lpwstr>Andrea Fendt</vt:lpwstr>
  </property>
  <property fmtid="{D5CDD505-2E9C-101B-9397-08002B2CF9AE}" pid="12" name="CGContractName">
    <vt:lpwstr/>
  </property>
  <property fmtid="{D5CDD505-2E9C-101B-9397-08002B2CF9AE}" pid="13" name="a1e27986701e47dda991f489fc6385df">
    <vt:lpwstr/>
  </property>
  <property fmtid="{D5CDD505-2E9C-101B-9397-08002B2CF9AE}" pid="14" name="ObsidianCreated">
    <vt:lpwstr>John Storey</vt:lpwstr>
  </property>
</Properties>
</file>